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3" r:id="rId4"/>
    <p:sldId id="259" r:id="rId5"/>
    <p:sldId id="264" r:id="rId6"/>
    <p:sldId id="260" r:id="rId7"/>
    <p:sldId id="261" r:id="rId8"/>
    <p:sldId id="262" r:id="rId9"/>
    <p:sldId id="25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6962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18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wedge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file:///F:\&#1051;&#1054;&#1043;&#1054;&#1055;&#1045;&#1044;&#1048;&#1071;\&#1047;&#1072;&#1097;&#1080;&#1090;&#1072;%20&#1085;&#1072;%20&#1082;&#1072;&#1090;&#1077;&#1075;&#1086;&#1088;&#1080;&#1102;%202017\&#1055;&#1077;&#1076;&#1089;&#1086;&#1074;&#1077;&#1090;%20&#1057;&#1044;&#1042;&#1043;\&#1052;&#1091;&#1083;&#1100;&#1090;&#1092;&#1080;&#1083;&#1100;&#1084;%20&#1087;&#1088;&#1086;%20&#1075;&#1080;&#1087;&#1077;&#1088;&#1072;&#1082;&#1090;&#1080;&#1074;&#1085;&#1086;&#1075;&#1086;%20&#1088;&#1077;&#1073;&#1077;&#1085;&#1082;&#1072;%20(LOLnet.ru).mp4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43636" y="3786190"/>
            <a:ext cx="2214578" cy="1214446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Подготовила:</a:t>
            </a:r>
          </a:p>
          <a:p>
            <a:pPr algn="l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Шуракова А.Л.</a:t>
            </a:r>
          </a:p>
          <a:p>
            <a:pPr algn="l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Учитель-логопед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71736" y="1500174"/>
            <a:ext cx="6329378" cy="1470025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Синдром дефицита внимания  с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гиперактивностью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у детей (диагностика, клиника)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166007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1000108"/>
            <a:ext cx="2500298" cy="242889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  <a:softEdge rad="317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214282" y="357166"/>
            <a:ext cx="8572560" cy="35719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учреждение детский сад №13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00364" y="6000768"/>
            <a:ext cx="3500462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Рыбинск, 2016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357166"/>
            <a:ext cx="7772400" cy="774720"/>
          </a:xfrm>
          <a:solidFill>
            <a:schemeClr val="accent6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Гиперактивный ребенок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Управляющая кнопка: фильм 4">
            <a:hlinkClick r:id="rId2" action="ppaction://hlinkfile" highlightClick="1"/>
          </p:cNvPr>
          <p:cNvSpPr/>
          <p:nvPr/>
        </p:nvSpPr>
        <p:spPr>
          <a:xfrm>
            <a:off x="857224" y="2428868"/>
            <a:ext cx="1785950" cy="1857388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Содержимое 6" descr="94.pn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3571868" y="1357298"/>
            <a:ext cx="4350997" cy="4572000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85728"/>
            <a:ext cx="7772400" cy="917596"/>
          </a:xfrm>
          <a:solidFill>
            <a:schemeClr val="accent6"/>
          </a:solidFill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Что такое СДВГ?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СДВГ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синдром дефицита внимания и гиперактивности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) –  это состояние, вызывающее постоянную невнимательность,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гиперактивность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и (или) импульсивность. 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500042"/>
            <a:ext cx="6915144" cy="1285884"/>
          </a:xfr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СДВГ:</a:t>
            </a:r>
            <a:b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триада симптомов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57224" y="3714752"/>
            <a:ext cx="2286016" cy="171451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Гиперактивность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00430" y="3714752"/>
            <a:ext cx="2214578" cy="171451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Импульсивность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00760" y="3714752"/>
            <a:ext cx="2357454" cy="164307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Дефицит внимания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1428728" y="2714620"/>
            <a:ext cx="928694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4000496" y="2714620"/>
            <a:ext cx="928694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6572264" y="2643182"/>
            <a:ext cx="928694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 descr="1166007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5" y="214290"/>
            <a:ext cx="2283163" cy="178595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  <a:softEdge rad="317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Диагностика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914400" y="2000240"/>
            <a:ext cx="7772400" cy="442915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1. Не менее 6 симптомов гиперактивности и импульсивности из перечисленных выше должны устойчиво проявляться в течение 6 месяцев. 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2. Как правило, перечисленные симптомы появляются уже в дошкольном возрасте, по меньшей мере в двух сферах деятельности ребенка.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3. Не должны проявляться на фоне общего расстройства развития, шизофрении и др. каких – либо нервно – психических расстройствах.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4.  Должны вызывать значительный психологический дискомфорт и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дезадаптации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1166007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14290"/>
            <a:ext cx="2071702" cy="162054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  <a:softEdge rad="317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1670" y="642918"/>
            <a:ext cx="6615130" cy="774720"/>
          </a:xfrm>
          <a:solidFill>
            <a:schemeClr val="accent6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/>
          <a:lstStyle/>
          <a:p>
            <a:pPr algn="ctr"/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Гиперактивность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1928802"/>
            <a:ext cx="8229600" cy="4697427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Частые беспокойные движения рук, ног или неусидчивость.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Стремление покидать свое место в группе, проявляющееся также в других ситуациях, которые требуют усидчивости.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Частые суетливые действия, не соответствующие ситуации.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Часто проявляющаяся невозможность играть или проводить свой досуг спокойно.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Частое пребывание в движении или в «заведенном состоянии».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Стремление часто и много говорить.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166007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14290"/>
            <a:ext cx="2071702" cy="162054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  <a:softEdge rad="317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714356"/>
            <a:ext cx="6972320" cy="703282"/>
          </a:xfrm>
          <a:solidFill>
            <a:schemeClr val="accent6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Импульсивность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28662" y="2143116"/>
            <a:ext cx="7772400" cy="3714776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Частое проявление готовности ответить на вопрос, не дослушав его до конца.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Часто возникающее нетерпение при ожидании своей очереди.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Частое стремление перебивать или вторгаться в ситуации (вмешиваться в разговор или игры).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166007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14290"/>
            <a:ext cx="2071702" cy="162054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  <a:softEdge rad="317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5984" y="357166"/>
            <a:ext cx="6057920" cy="703282"/>
          </a:xfrm>
          <a:solidFill>
            <a:schemeClr val="accent6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Дефицит внимания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28662" y="1928802"/>
            <a:ext cx="7772400" cy="45720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Часто возникающие трудности в сосредоточении внимания на деталях или совершение «легкомысленных» ошибок в учебе и при выполнении других видов деятельности.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Часто возникающие трудности в сосредоточении внимания при выполнении некоторых заданий или во время игры.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Неспособность слушать собеседника.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Невозможность следовать указаниям, выполнять задания, домашнюю работу и свои обязанности.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Частые трудности в организации своей деятельности.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Частое уклонение или неохотное выполнение задач, которые требуют  продолжительных умственных усилий.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Частые потери предметов, необходимых для выполнения задания или иной деятельности.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Частая отвлекаемость под влиянием под влиянием внешних стимулов.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Частая забывчивость в повседневных делах.</a:t>
            </a:r>
          </a:p>
        </p:txBody>
      </p:sp>
      <p:pic>
        <p:nvPicPr>
          <p:cNvPr id="4" name="Рисунок 3" descr="1166007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214289"/>
            <a:ext cx="1928826" cy="150877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  <a:softEdge rad="317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1571612"/>
            <a:ext cx="7772400" cy="4448188"/>
          </a:xfrm>
        </p:spPr>
        <p:txBody>
          <a:bodyPr/>
          <a:lstStyle/>
          <a:p>
            <a:pPr marL="514350" indent="-514350">
              <a:buNone/>
            </a:pPr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4" name="Рисунок 3" descr="1166007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38" y="2786058"/>
            <a:ext cx="3379081" cy="264320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  <a:softEdge rad="317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8" name="Выноска-облако 7"/>
          <p:cNvSpPr/>
          <p:nvPr/>
        </p:nvSpPr>
        <p:spPr>
          <a:xfrm>
            <a:off x="2786050" y="500042"/>
            <a:ext cx="5572164" cy="264320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Спасибо за внимание!!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151</TotalTime>
  <Words>345</Words>
  <PresentationFormat>Экран (4:3)</PresentationFormat>
  <Paragraphs>41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Справедливость</vt:lpstr>
      <vt:lpstr>Синдром дефицита внимания  с гиперактивностью у детей (диагностика, клиника)</vt:lpstr>
      <vt:lpstr>Гиперактивный ребенок</vt:lpstr>
      <vt:lpstr>Что такое СДВГ?</vt:lpstr>
      <vt:lpstr>             СДВГ: триада симптомов</vt:lpstr>
      <vt:lpstr>Диагностика</vt:lpstr>
      <vt:lpstr>Гиперактивность</vt:lpstr>
      <vt:lpstr>Импульсивность</vt:lpstr>
      <vt:lpstr>Дефицит внимания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Синдром дефицита внимания  с гиперактивностью у детей (диагностика, клиника)</dc:title>
  <dc:creator>Admin</dc:creator>
  <cp:lastModifiedBy>User</cp:lastModifiedBy>
  <cp:revision>14</cp:revision>
  <dcterms:created xsi:type="dcterms:W3CDTF">2016-11-07T08:24:23Z</dcterms:created>
  <dcterms:modified xsi:type="dcterms:W3CDTF">2017-02-18T14:23:14Z</dcterms:modified>
</cp:coreProperties>
</file>