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69" r:id="rId3"/>
    <p:sldId id="279" r:id="rId4"/>
    <p:sldId id="268" r:id="rId5"/>
    <p:sldId id="289" r:id="rId6"/>
    <p:sldId id="257" r:id="rId7"/>
    <p:sldId id="258" r:id="rId8"/>
    <p:sldId id="275" r:id="rId9"/>
    <p:sldId id="287" r:id="rId10"/>
    <p:sldId id="273" r:id="rId11"/>
    <p:sldId id="288" r:id="rId12"/>
    <p:sldId id="282" r:id="rId13"/>
    <p:sldId id="274" r:id="rId14"/>
    <p:sldId id="280" r:id="rId15"/>
    <p:sldId id="285" r:id="rId16"/>
    <p:sldId id="284" r:id="rId17"/>
    <p:sldId id="276" r:id="rId18"/>
    <p:sldId id="277" r:id="rId19"/>
    <p:sldId id="286" r:id="rId20"/>
    <p:sldId id="263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66FF"/>
    <a:srgbClr val="FF9900"/>
    <a:srgbClr val="FF6600"/>
    <a:srgbClr val="FF3300"/>
    <a:srgbClr val="0000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91" autoAdjust="0"/>
    <p:restoredTop sz="93497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E75E-2537-4B79-83EC-5D8033D216EA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E00A-BD46-46F4-9513-852734053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4E00A-BD46-46F4-9513-85273405381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BAD7-F28C-4EA3-9CA4-160AD1ED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2055-CA02-4961-BAFC-14965778D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00D8-E894-43EF-AB66-AED44FCF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1EF3-75E0-4187-8FF9-40AA2620A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1549-6EAA-4B91-9859-B3CC2180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10C2-F245-44FF-BF74-0F5A9B7E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701E-6826-4029-A5D0-EBE1CB4B5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 sz="1800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A9F549-4207-461C-A9D5-088621F4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ou13.rybadm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image" Target="../media/image17.png"/><Relationship Id="rId4" Type="http://schemas.openxmlformats.org/officeDocument/2006/relationships/slide" Target="slide1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63270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9900FF"/>
                </a:solidFill>
                <a:effectLst/>
              </a:rPr>
              <a:t>Организация развивающей предметно - пространственной  среды (речевого центра) в условиях реализации ФГОС ДО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4149725"/>
            <a:ext cx="2984500" cy="1489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rgbClr val="7030A0"/>
                </a:solidFill>
                <a:effectLst/>
              </a:rPr>
              <a:t>Учитель – логопед: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rgbClr val="7030A0"/>
                </a:solidFill>
                <a:effectLst/>
              </a:rPr>
              <a:t>СМИРНОВА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rgbClr val="7030A0"/>
                </a:solidFill>
                <a:effectLst/>
              </a:rPr>
              <a:t>ТАТЬЯНА ВАЛЕНТИНОВНА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rgbClr val="7030A0"/>
                </a:solidFill>
                <a:effectLst/>
              </a:rPr>
              <a:t>г.Рыбинск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i="1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87450" y="549275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solidFill>
                  <a:srgbClr val="7030A0"/>
                </a:solidFill>
                <a:latin typeface="Times New Roman" pitchFamily="18" charset="0"/>
              </a:rPr>
              <a:t>Муниципальное дошкольное образовательное учреждение детский сад  № 13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21163"/>
            <a:ext cx="230346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рамка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05263"/>
            <a:ext cx="259238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i="1" smtClean="0">
                <a:solidFill>
                  <a:srgbClr val="9900FF"/>
                </a:solidFill>
              </a:rPr>
              <a:t>Речевое дыхание</a:t>
            </a:r>
            <a:br>
              <a:rPr lang="ru-RU" sz="3200" i="1" smtClean="0">
                <a:solidFill>
                  <a:srgbClr val="9900FF"/>
                </a:solidFill>
              </a:rPr>
            </a:br>
            <a:r>
              <a:rPr lang="ru-RU" sz="3200" i="1" smtClean="0">
                <a:solidFill>
                  <a:srgbClr val="9900FF"/>
                </a:solidFill>
              </a:rPr>
              <a:t>«Дышим правильно – говорим легко»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787525"/>
            <a:ext cx="39957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Мыльные пузыри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Вертушки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Дидактические игры на </a:t>
            </a:r>
            <a:r>
              <a:rPr lang="ru-RU" sz="2000" b="1" i="1" dirty="0" err="1" smtClean="0">
                <a:solidFill>
                  <a:srgbClr val="9900FF"/>
                </a:solidFill>
                <a:effectLst/>
              </a:rPr>
              <a:t>поддувание</a:t>
            </a:r>
            <a:r>
              <a:rPr lang="ru-RU" sz="2000" b="1" i="1" dirty="0" smtClean="0">
                <a:solidFill>
                  <a:srgbClr val="9900FF"/>
                </a:solidFill>
                <a:effectLst/>
              </a:rPr>
              <a:t> со сказочными сюжетами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Разнообразные перышки, снежинки, цветочки для дыхательной гимнастики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Игры – тренажеры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     «Загони мяч в ворота»,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9900FF"/>
                </a:solidFill>
                <a:effectLst/>
              </a:rPr>
              <a:t>     «</a:t>
            </a:r>
            <a:r>
              <a:rPr lang="ru-RU" sz="2000" b="1" i="1" dirty="0" err="1" smtClean="0">
                <a:solidFill>
                  <a:srgbClr val="9900FF"/>
                </a:solidFill>
                <a:effectLst/>
              </a:rPr>
              <a:t>Вертолетик</a:t>
            </a:r>
            <a:r>
              <a:rPr lang="ru-RU" sz="2000" b="1" i="1" dirty="0" smtClean="0">
                <a:solidFill>
                  <a:srgbClr val="9900FF"/>
                </a:solidFill>
                <a:effectLst/>
              </a:rPr>
              <a:t>», «Удержи мячик»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i="1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9966FF"/>
              </a:solidFill>
            </a:endParaRP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4140200" cy="2098675"/>
          </a:xfrm>
          <a:prstGeom prst="rect">
            <a:avLst/>
          </a:prstGeom>
          <a:noFill/>
          <a:ln w="508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2305050" cy="1725612"/>
          </a:xfrm>
          <a:prstGeom prst="rect">
            <a:avLst/>
          </a:prstGeom>
          <a:noFill/>
          <a:ln w="508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724400"/>
            <a:ext cx="1657350" cy="1384300"/>
          </a:xfrm>
          <a:prstGeom prst="rect">
            <a:avLst/>
          </a:prstGeom>
          <a:noFill/>
          <a:ln w="50800">
            <a:solidFill>
              <a:srgbClr val="FF5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5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60350"/>
            <a:ext cx="8353425" cy="1081088"/>
          </a:xfrm>
          <a:solidFill>
            <a:srgbClr val="FF9900"/>
          </a:solidFill>
          <a:ln>
            <a:solidFill>
              <a:srgbClr val="66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6600FF"/>
                </a:solidFill>
                <a:latin typeface="Arial" charset="0"/>
              </a:rPr>
              <a:t>«Живые картинки»</a:t>
            </a: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628775"/>
            <a:ext cx="2520950" cy="21113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9460" name="Picture 13" descr="sovrsosh"/>
          <p:cNvPicPr>
            <a:picLocks noChangeAspect="1" noChangeArrowheads="1"/>
          </p:cNvPicPr>
          <p:nvPr/>
        </p:nvPicPr>
        <p:blipFill>
          <a:blip r:embed="rId3">
            <a:lum bright="-6000" contrast="36000"/>
          </a:blip>
          <a:srcRect/>
          <a:stretch>
            <a:fillRect/>
          </a:stretch>
        </p:blipFill>
        <p:spPr bwMode="auto">
          <a:xfrm>
            <a:off x="1187450" y="2781300"/>
            <a:ext cx="2403475" cy="3276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61" name="Rectangle 16"/>
          <p:cNvSpPr>
            <a:spLocks noChangeArrowheads="1"/>
          </p:cNvSpPr>
          <p:nvPr/>
        </p:nvSpPr>
        <p:spPr bwMode="auto">
          <a:xfrm>
            <a:off x="468313" y="155733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00FF"/>
                </a:solidFill>
              </a:rPr>
              <a:t>Цель – развитие плавного </a:t>
            </a:r>
          </a:p>
          <a:p>
            <a:r>
              <a:rPr lang="ru-RU" sz="2400" b="1" i="1">
                <a:solidFill>
                  <a:srgbClr val="9900FF"/>
                </a:solidFill>
              </a:rPr>
              <a:t>целенаправленного выдоха</a:t>
            </a:r>
          </a:p>
        </p:txBody>
      </p:sp>
      <p:pic>
        <p:nvPicPr>
          <p:cNvPr id="19462" name="Picture 8" descr="imgh1728139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5508625" y="4221163"/>
            <a:ext cx="2663825" cy="18986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Фонематическое восприятие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149725"/>
            <a:ext cx="5761038" cy="2708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Музыкальные инструменты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Шумящие коробочки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Фонотека с записью голосов природы, бытовых шумов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Полифункциональное пособие логопедическое лото в картинках </a:t>
            </a:r>
            <a:r>
              <a:rPr lang="ru-RU" sz="2400" b="1" i="1" kern="1200" dirty="0" err="1">
                <a:solidFill>
                  <a:srgbClr val="9900FF"/>
                </a:solidFill>
                <a:effectLst/>
              </a:rPr>
              <a:t>Т.А.Ткаченко</a:t>
            </a:r>
            <a:endParaRPr lang="ru-RU" sz="2400" b="1" i="1" kern="1200" dirty="0">
              <a:solidFill>
                <a:srgbClr val="9900FF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>
              <a:solidFill>
                <a:srgbClr val="9900FF"/>
              </a:solidFill>
            </a:endParaRP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5100637" cy="21796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773238"/>
            <a:ext cx="2305050" cy="172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443663" y="4005263"/>
            <a:ext cx="2305050" cy="21431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Звукопроизношение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460500"/>
            <a:ext cx="4176713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Артикуляционная гимнастика в картинках, стихах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Предметные картинки – опоры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Артикуляционные уклады - схемы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Настольно – печатные игры для автоматизации дифференциации звуков</a:t>
            </a:r>
          </a:p>
        </p:txBody>
      </p:sp>
      <p:pic>
        <p:nvPicPr>
          <p:cNvPr id="19460" name="Picture 8" descr="533934_html_270cd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1125538" cy="14636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1" name="Picture 10" descr="1000690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557338"/>
            <a:ext cx="1271588" cy="173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2" name="Picture 12" descr="d0af8391699830d45970ba7cf7b9e3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412875"/>
            <a:ext cx="1339850" cy="18811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3" name="Picture 14" descr="hello_html_1900974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644900"/>
            <a:ext cx="2808288" cy="63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9464" name="Picture 16" descr="%D1%81%D1%85%D0%B5%D0%BC%D0%B0+%D0%B0%D1%80%D1%82%D0%B8%D0%BA%D1%83%D0%BB%D1%8F%D1%86%D0%B8%D0%B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084763"/>
            <a:ext cx="1873250" cy="1444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23566" name="Picture 14" descr="20170411_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508500"/>
            <a:ext cx="2736850" cy="16192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Лексика</a:t>
            </a:r>
            <a:r>
              <a:rPr lang="ru-RU" smtClean="0">
                <a:solidFill>
                  <a:srgbClr val="9966FF"/>
                </a:solidFill>
              </a:rPr>
              <a:t> 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28775"/>
            <a:ext cx="4032250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9900FF"/>
                </a:solidFill>
                <a:effectLst/>
              </a:rPr>
              <a:t>Муляжи, игрушки, предметные картинки по лексическим темам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9900FF"/>
                </a:solidFill>
                <a:effectLst/>
              </a:rPr>
              <a:t>Игры на подбор синонимов и антонимов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9900FF"/>
                </a:solidFill>
                <a:effectLst/>
              </a:rPr>
              <a:t>Лото, домино, игры – ходилки по изучаемым лексическим темам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9900FF"/>
                </a:solidFill>
                <a:effectLst/>
              </a:rPr>
              <a:t>Занимательные круги по лексическим темам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i="1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i="1" smtClean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042988" y="4005263"/>
            <a:ext cx="2808287" cy="2106612"/>
          </a:xfrm>
          <a:prstGeom prst="rect">
            <a:avLst/>
          </a:prstGeom>
          <a:noFill/>
          <a:ln w="88900" algn="ctr">
            <a:solidFill>
              <a:srgbClr val="F1593B"/>
            </a:solidFill>
            <a:miter lim="800000"/>
            <a:headEnd/>
            <a:tailEnd/>
          </a:ln>
        </p:spPr>
      </p:pic>
      <p:pic>
        <p:nvPicPr>
          <p:cNvPr id="2048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887787" cy="2011363"/>
          </a:xfrm>
          <a:prstGeom prst="rect">
            <a:avLst/>
          </a:prstGeom>
          <a:noFill/>
          <a:ln w="76200" algn="ctr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Игры - ходилки</a:t>
            </a:r>
          </a:p>
        </p:txBody>
      </p:sp>
      <p:pic>
        <p:nvPicPr>
          <p:cNvPr id="23554" name="Picture 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gray">
          <a:xfrm>
            <a:off x="900113" y="1700213"/>
            <a:ext cx="7343775" cy="4859337"/>
          </a:xfrm>
          <a:ln w="88900" algn="ctr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Грамматика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solidFill>
            <a:srgbClr val="FF9900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Грамматика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43438" y="1557338"/>
            <a:ext cx="41052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b="1" i="1" dirty="0">
                <a:solidFill>
                  <a:srgbClr val="9900FF"/>
                </a:solidFill>
                <a:latin typeface="+mn-lt"/>
              </a:rPr>
              <a:t>Игры на словоизменение и словообразования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b="1" i="1" dirty="0">
                <a:solidFill>
                  <a:srgbClr val="9900FF"/>
                </a:solidFill>
                <a:latin typeface="+mn-lt"/>
              </a:rPr>
              <a:t>Игры на усвоение категорий числа, рода, падежа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b="1" i="1" dirty="0">
                <a:solidFill>
                  <a:srgbClr val="9900FF"/>
                </a:solidFill>
                <a:latin typeface="+mn-lt"/>
              </a:rPr>
              <a:t>Пособия для составления предложения с простыми и сложными предлогами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b="1" i="1" dirty="0">
                <a:solidFill>
                  <a:srgbClr val="9900FF"/>
                </a:solidFill>
                <a:latin typeface="+mn-lt"/>
              </a:rPr>
              <a:t>Настольно – печатные игры для формирования фразы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b="1" i="1" dirty="0">
                <a:solidFill>
                  <a:srgbClr val="9900FF"/>
                </a:solidFill>
                <a:latin typeface="+mn-lt"/>
              </a:rPr>
              <a:t>Сенсорный коврик «Лесная полянка»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b="1" i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 bwMode="auto">
          <a:xfrm>
            <a:off x="2843213" y="2636838"/>
            <a:ext cx="1584325" cy="1119187"/>
          </a:xfrm>
          <a:prstGeom prst="rect">
            <a:avLst/>
          </a:prstGeom>
          <a:noFill/>
          <a:ln w="76200" algn="ctr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>
            <a:lum bright="24000" contrast="24000"/>
          </a:blip>
          <a:srcRect/>
          <a:stretch>
            <a:fillRect/>
          </a:stretch>
        </p:blipFill>
        <p:spPr bwMode="auto">
          <a:xfrm>
            <a:off x="539750" y="5229225"/>
            <a:ext cx="1763713" cy="1143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3" name="Picture 12" descr="sovrsosh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916238" y="4365625"/>
            <a:ext cx="1355725" cy="186213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 cstate="print"/>
          <a:srcRect l="8629"/>
          <a:stretch>
            <a:fillRect/>
          </a:stretch>
        </p:blipFill>
        <p:spPr bwMode="auto">
          <a:xfrm>
            <a:off x="395288" y="2060575"/>
            <a:ext cx="2017712" cy="237648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Связная речь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Сюжетные картины, серии сюжетных картинок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«Алгоритмы» и схемы  описания предметов и объектов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>
                <a:solidFill>
                  <a:srgbClr val="9900FF"/>
                </a:solidFill>
                <a:effectLst/>
              </a:rPr>
              <a:t>Мнемотаблицы</a:t>
            </a:r>
            <a:r>
              <a:rPr lang="ru-RU" sz="2400" b="1" i="1" dirty="0" smtClean="0">
                <a:solidFill>
                  <a:srgbClr val="9900FF"/>
                </a:solidFill>
                <a:effectLst/>
              </a:rPr>
              <a:t>  для заучивания стихов, составления рассказов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Картины с проблемными сюжетами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Макеты для составления рассказов, историй, обыгрывания сюжетов</a:t>
            </a:r>
          </a:p>
        </p:txBody>
      </p:sp>
      <p:pic>
        <p:nvPicPr>
          <p:cNvPr id="25603" name="Picture 7" descr="DSCF017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contrast="6000"/>
          </a:blip>
          <a:srcRect l="11810" r="5511"/>
          <a:stretch>
            <a:fillRect/>
          </a:stretch>
        </p:blipFill>
        <p:spPr>
          <a:xfrm>
            <a:off x="468313" y="1844675"/>
            <a:ext cx="1727200" cy="1566863"/>
          </a:xfrm>
          <a:ln w="76200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5400" y="1628775"/>
            <a:ext cx="1698625" cy="2338388"/>
          </a:xfrm>
          <a:prstGeom prst="rect">
            <a:avLst/>
          </a:prstGeom>
          <a:noFill/>
          <a:ln w="76200" algn="ctr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16338"/>
            <a:ext cx="1966913" cy="2840037"/>
          </a:xfrm>
          <a:prstGeom prst="rect">
            <a:avLst/>
          </a:prstGeom>
          <a:noFill/>
          <a:ln w="76200" algn="ctr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25607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4365625"/>
            <a:ext cx="2159000" cy="1700213"/>
          </a:xfrm>
          <a:prstGeom prst="rect">
            <a:avLst/>
          </a:prstGeom>
          <a:noFill/>
          <a:ln w="76200" algn="ctr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Подготовка к обучению грамоте</a:t>
            </a:r>
            <a:r>
              <a:rPr lang="ru-RU" sz="4000" smtClean="0"/>
              <a:t> 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84313"/>
            <a:ext cx="39846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Магнитные доска и буквы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Дидактические пособия для чтения слогов, слов, предложений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Конструктор букв, слов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Материал для анализа и синтеза слов и предложений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Дидактическое пособие «Замок»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9900FF"/>
              </a:solidFill>
              <a:effectLst/>
            </a:endParaRPr>
          </a:p>
        </p:txBody>
      </p:sp>
      <p:pic>
        <p:nvPicPr>
          <p:cNvPr id="26627" name="Picture 9" descr="DSCF0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941888"/>
            <a:ext cx="1944688" cy="136683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284538"/>
            <a:ext cx="1873250" cy="14271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33600"/>
            <a:ext cx="1900238" cy="33543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6637" name="Picture 13" descr="IMG_15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628775"/>
            <a:ext cx="1944687" cy="14049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6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Рисунок 4" descr="IMG_1491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lum bright="6000"/>
          </a:blip>
          <a:srcRect t="16010" r="2332" b="28218"/>
          <a:stretch>
            <a:fillRect/>
          </a:stretch>
        </p:blipFill>
        <p:spPr>
          <a:xfrm>
            <a:off x="1243013" y="1484313"/>
            <a:ext cx="6816725" cy="2247900"/>
          </a:xfrm>
          <a:ln w="76200">
            <a:pattFill prst="solidDmnd">
              <a:fgClr>
                <a:srgbClr val="FF66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4221163"/>
            <a:ext cx="1992313" cy="58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4800" y="3944938"/>
            <a:ext cx="122237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43425" y="3940175"/>
            <a:ext cx="2332038" cy="10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37400" y="3983038"/>
            <a:ext cx="1468438" cy="10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2775" y="5383213"/>
            <a:ext cx="1471613" cy="96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301875" y="5299075"/>
            <a:ext cx="1495425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067175" y="5162550"/>
            <a:ext cx="11684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467350" y="5076825"/>
            <a:ext cx="1119188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875463" y="5345113"/>
            <a:ext cx="1992312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115888"/>
            <a:ext cx="8229600" cy="765175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Лепбук «Говорим правильно»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9966FF"/>
                </a:solidFill>
              </a:rPr>
              <a:t>Актуальность проблемы</a:t>
            </a:r>
          </a:p>
        </p:txBody>
      </p:sp>
      <p:pic>
        <p:nvPicPr>
          <p:cNvPr id="10242" name="Picture 8" descr="20170413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33688"/>
            <a:ext cx="439261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рамка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565400"/>
            <a:ext cx="47529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68313" y="14843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b="1" i="1" dirty="0">
                <a:solidFill>
                  <a:srgbClr val="9900FF"/>
                </a:solidFill>
                <a:latin typeface="Times New Roman" pitchFamily="18" charset="0"/>
              </a:rPr>
              <a:t>В современном обществе процент детей имеющих речевые нарушения остается стабильно высоким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Сенсорная комната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65625"/>
            <a:ext cx="2592388" cy="1944688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765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21163"/>
            <a:ext cx="1714500" cy="242887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765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16113"/>
            <a:ext cx="2447925" cy="18002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766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773238"/>
            <a:ext cx="2593975" cy="1871662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7661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076700"/>
            <a:ext cx="1871663" cy="2592388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484313"/>
            <a:ext cx="1873250" cy="2624137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6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Куда уходит детство?</a:t>
            </a:r>
            <a:br>
              <a:rPr lang="ru-RU" sz="4000" i="1" smtClean="0">
                <a:solidFill>
                  <a:srgbClr val="9900FF"/>
                </a:solidFill>
              </a:rPr>
            </a:br>
            <a:r>
              <a:rPr lang="ru-RU" sz="4000" i="1" smtClean="0">
                <a:solidFill>
                  <a:srgbClr val="9900FF"/>
                </a:solidFill>
              </a:rPr>
              <a:t>Туда, где оно играет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017713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Умело организованная развивающая среда позволяет вывести детей на качественно новый уровень владения речевыми умениями, а также поставить перед ними более сложные задачи в умственном и психическом развитии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9900FF"/>
              </a:solidFill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455987" cy="5091113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9900FF"/>
                </a:solidFill>
              </a:rPr>
              <a:t/>
            </a:r>
            <a:br>
              <a:rPr lang="ru-RU" sz="3600" i="1" dirty="0" smtClean="0">
                <a:solidFill>
                  <a:srgbClr val="9900FF"/>
                </a:solidFill>
              </a:rPr>
            </a:br>
            <a:r>
              <a:rPr lang="ru-RU" sz="3600" i="1" dirty="0" smtClean="0">
                <a:solidFill>
                  <a:srgbClr val="9900FF"/>
                </a:solidFill>
              </a:rPr>
              <a:t>Приглашаем к сотрудничеству</a:t>
            </a:r>
            <a:r>
              <a:rPr lang="ru-RU" sz="3600" dirty="0" smtClean="0">
                <a:solidFill>
                  <a:srgbClr val="9900FF"/>
                </a:solidFill>
              </a:rPr>
              <a:t/>
            </a:r>
            <a:br>
              <a:rPr lang="ru-RU" sz="3600" dirty="0" smtClean="0">
                <a:solidFill>
                  <a:srgbClr val="9900FF"/>
                </a:solidFill>
              </a:rPr>
            </a:br>
            <a:endParaRPr lang="ru-RU" sz="3600" dirty="0" smtClean="0">
              <a:solidFill>
                <a:srgbClr val="99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Тел 8(4855)22-29-24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kern="1200" dirty="0">
              <a:solidFill>
                <a:srgbClr val="9900FF"/>
              </a:solidFill>
              <a:effectLst/>
            </a:endParaRPr>
          </a:p>
          <a:p>
            <a:pPr eaLnBrk="1" hangingPunct="1"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Сайт </a:t>
            </a:r>
            <a:r>
              <a:rPr lang="ru-RU" sz="2400" b="1" i="1" kern="1200" dirty="0">
                <a:solidFill>
                  <a:srgbClr val="9900FF"/>
                </a:solidFill>
                <a:effectLst/>
                <a:hlinkClick r:id="rId2"/>
              </a:rPr>
              <a:t>http://dou13.rybadm.ru</a:t>
            </a:r>
            <a:endParaRPr lang="ru-RU" sz="2400" b="1" i="1" kern="1200" dirty="0">
              <a:solidFill>
                <a:srgbClr val="9900FF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kern="1200" dirty="0">
              <a:solidFill>
                <a:srgbClr val="9900FF"/>
              </a:solidFill>
              <a:effectLst/>
            </a:endParaRPr>
          </a:p>
          <a:p>
            <a:pPr eaLnBrk="1" hangingPunct="1">
              <a:defRPr/>
            </a:pPr>
            <a:r>
              <a:rPr lang="ru-RU" sz="2400" b="1" i="1" kern="1200" dirty="0">
                <a:solidFill>
                  <a:srgbClr val="9900FF"/>
                </a:solidFill>
                <a:effectLst/>
              </a:rPr>
              <a:t>Спасибо за внимание!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09800"/>
            <a:ext cx="31686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рамка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989138"/>
            <a:ext cx="35877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DSCF0663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0863"/>
            <a:ext cx="3887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Мы играем – речь развиваем</a:t>
            </a:r>
          </a:p>
        </p:txBody>
      </p:sp>
      <p:sp>
        <p:nvSpPr>
          <p:cNvPr id="11267" name="AutoShape 14"/>
          <p:cNvSpPr>
            <a:spLocks noChangeArrowheads="1"/>
          </p:cNvSpPr>
          <p:nvPr/>
        </p:nvSpPr>
        <p:spPr bwMode="auto">
          <a:xfrm>
            <a:off x="319088" y="1116013"/>
            <a:ext cx="3889375" cy="5732462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b="1" i="1">
              <a:solidFill>
                <a:srgbClr val="9900FF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rgbClr val="9900FF"/>
              </a:solidFill>
              <a:latin typeface="Times New Roman" pitchFamily="18" charset="0"/>
            </a:endParaRPr>
          </a:p>
          <a:p>
            <a:endParaRPr lang="ru-RU" sz="2400" b="1" i="1">
              <a:solidFill>
                <a:srgbClr val="9900FF"/>
              </a:solidFill>
              <a:latin typeface="Times New Roman" pitchFamily="18" charset="0"/>
            </a:endParaRPr>
          </a:p>
        </p:txBody>
      </p:sp>
      <p:pic>
        <p:nvPicPr>
          <p:cNvPr id="11268" name="Picture 7" descr="рамк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570038"/>
            <a:ext cx="40338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042988" y="1779588"/>
            <a:ext cx="30241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Цель речевого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центра –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создание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благоприятные 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условия для развития всех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компонентов устной речи, развития 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свободного общения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дошкольников со </a:t>
            </a: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взрослыми  и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9900FF"/>
                </a:solidFill>
              </a:rPr>
              <a:t>Требования ФГОС ДО</a:t>
            </a:r>
            <a:br>
              <a:rPr lang="ru-RU" sz="4000" i="1" dirty="0" smtClean="0">
                <a:solidFill>
                  <a:srgbClr val="9900FF"/>
                </a:solidFill>
              </a:rPr>
            </a:br>
            <a:r>
              <a:rPr lang="ru-RU" sz="4000" i="1" dirty="0" smtClean="0">
                <a:solidFill>
                  <a:srgbClr val="9900FF"/>
                </a:solidFill>
              </a:rPr>
              <a:t>к речевым центрам</a:t>
            </a:r>
            <a:r>
              <a:rPr lang="ru-RU" sz="4000" dirty="0" smtClean="0"/>
              <a:t> </a:t>
            </a:r>
          </a:p>
        </p:txBody>
      </p:sp>
      <p:sp>
        <p:nvSpPr>
          <p:cNvPr id="12290" name="Text Box 17"/>
          <p:cNvSpPr txBox="1">
            <a:spLocks noChangeArrowheads="1"/>
          </p:cNvSpPr>
          <p:nvPr/>
        </p:nvSpPr>
        <p:spPr bwMode="gray">
          <a:xfrm>
            <a:off x="3851275" y="1989138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4000"/>
              </a:solidFill>
              <a:latin typeface="Constantia" pitchFamily="18" charset="0"/>
            </a:endParaRPr>
          </a:p>
        </p:txBody>
      </p:sp>
      <p:sp>
        <p:nvSpPr>
          <p:cNvPr id="12291" name="Text Box 17"/>
          <p:cNvSpPr txBox="1">
            <a:spLocks noChangeArrowheads="1"/>
          </p:cNvSpPr>
          <p:nvPr/>
        </p:nvSpPr>
        <p:spPr bwMode="gray">
          <a:xfrm>
            <a:off x="3708400" y="1989138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4000"/>
              </a:solidFill>
              <a:latin typeface="Constantia" pitchFamily="18" charset="0"/>
            </a:endParaRPr>
          </a:p>
        </p:txBody>
      </p:sp>
      <p:sp>
        <p:nvSpPr>
          <p:cNvPr id="12292" name="Text Box 17"/>
          <p:cNvSpPr txBox="1">
            <a:spLocks noChangeArrowheads="1"/>
          </p:cNvSpPr>
          <p:nvPr/>
        </p:nvSpPr>
        <p:spPr bwMode="auto">
          <a:xfrm>
            <a:off x="8656638" y="2082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grpSp>
        <p:nvGrpSpPr>
          <p:cNvPr id="12293" name="Group 27"/>
          <p:cNvGrpSpPr>
            <a:grpSpLocks/>
          </p:cNvGrpSpPr>
          <p:nvPr/>
        </p:nvGrpSpPr>
        <p:grpSpPr bwMode="auto">
          <a:xfrm>
            <a:off x="1979613" y="2708275"/>
            <a:ext cx="4905375" cy="2425700"/>
            <a:chOff x="995" y="1472"/>
            <a:chExt cx="3785" cy="1872"/>
          </a:xfrm>
        </p:grpSpPr>
        <p:sp>
          <p:nvSpPr>
            <p:cNvPr id="12304" name="AutoShape 28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utoShape 29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Line 30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Line 31"/>
            <p:cNvSpPr>
              <a:spLocks noChangeShapeType="1"/>
            </p:cNvSpPr>
            <p:nvPr/>
          </p:nvSpPr>
          <p:spPr bwMode="gray">
            <a:xfrm>
              <a:off x="1793" y="1974"/>
              <a:ext cx="0" cy="1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Line 32"/>
            <p:cNvSpPr>
              <a:spLocks noChangeShapeType="1"/>
            </p:cNvSpPr>
            <p:nvPr/>
          </p:nvSpPr>
          <p:spPr bwMode="gray">
            <a:xfrm>
              <a:off x="3951" y="1959"/>
              <a:ext cx="0" cy="1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Line 33"/>
            <p:cNvSpPr>
              <a:spLocks noChangeShapeType="1"/>
            </p:cNvSpPr>
            <p:nvPr/>
          </p:nvSpPr>
          <p:spPr bwMode="gray">
            <a:xfrm flipV="1">
              <a:off x="3951" y="1794"/>
              <a:ext cx="384" cy="16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Line 34"/>
            <p:cNvSpPr>
              <a:spLocks noChangeShapeType="1"/>
            </p:cNvSpPr>
            <p:nvPr/>
          </p:nvSpPr>
          <p:spPr bwMode="gray">
            <a:xfrm flipH="1" flipV="1">
              <a:off x="1413" y="1801"/>
              <a:ext cx="378" cy="1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Line 35"/>
            <p:cNvSpPr>
              <a:spLocks noChangeShapeType="1"/>
            </p:cNvSpPr>
            <p:nvPr/>
          </p:nvSpPr>
          <p:spPr bwMode="gray">
            <a:xfrm flipH="1">
              <a:off x="1856" y="2884"/>
              <a:ext cx="291" cy="2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Line 36"/>
            <p:cNvSpPr>
              <a:spLocks noChangeShapeType="1"/>
            </p:cNvSpPr>
            <p:nvPr/>
          </p:nvSpPr>
          <p:spPr bwMode="gray">
            <a:xfrm>
              <a:off x="3752" y="2843"/>
              <a:ext cx="365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Line 37"/>
            <p:cNvSpPr>
              <a:spLocks noChangeShapeType="1"/>
            </p:cNvSpPr>
            <p:nvPr/>
          </p:nvSpPr>
          <p:spPr bwMode="gray">
            <a:xfrm flipH="1">
              <a:off x="1850" y="3090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Line 38"/>
            <p:cNvSpPr>
              <a:spLocks noChangeShapeType="1"/>
            </p:cNvSpPr>
            <p:nvPr/>
          </p:nvSpPr>
          <p:spPr bwMode="gray">
            <a:xfrm flipH="1">
              <a:off x="4112" y="3022"/>
              <a:ext cx="7" cy="1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6" name="Line 39"/>
          <p:cNvSpPr>
            <a:spLocks noChangeShapeType="1"/>
          </p:cNvSpPr>
          <p:nvPr/>
        </p:nvSpPr>
        <p:spPr bwMode="black">
          <a:xfrm>
            <a:off x="3563938" y="2492375"/>
            <a:ext cx="0" cy="436563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297" name="Line 40"/>
          <p:cNvSpPr>
            <a:spLocks noChangeShapeType="1"/>
          </p:cNvSpPr>
          <p:nvPr/>
        </p:nvSpPr>
        <p:spPr bwMode="black">
          <a:xfrm>
            <a:off x="5435600" y="2492375"/>
            <a:ext cx="0" cy="436563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298" name="Line 44"/>
          <p:cNvSpPr>
            <a:spLocks noChangeShapeType="1"/>
          </p:cNvSpPr>
          <p:nvPr/>
        </p:nvSpPr>
        <p:spPr bwMode="black">
          <a:xfrm flipV="1">
            <a:off x="4572000" y="4797425"/>
            <a:ext cx="0" cy="534988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299" name="Line 45"/>
          <p:cNvSpPr>
            <a:spLocks noChangeShapeType="1"/>
          </p:cNvSpPr>
          <p:nvPr/>
        </p:nvSpPr>
        <p:spPr bwMode="gray">
          <a:xfrm flipV="1">
            <a:off x="1619250" y="3933825"/>
            <a:ext cx="576263" cy="0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300" name="Line 46"/>
          <p:cNvSpPr>
            <a:spLocks noChangeShapeType="1"/>
          </p:cNvSpPr>
          <p:nvPr/>
        </p:nvSpPr>
        <p:spPr bwMode="gray">
          <a:xfrm flipH="1" flipV="1">
            <a:off x="6732588" y="3860800"/>
            <a:ext cx="576262" cy="0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325" name="Text Box 47"/>
          <p:cNvSpPr txBox="1">
            <a:spLocks noChangeArrowheads="1"/>
          </p:cNvSpPr>
          <p:nvPr/>
        </p:nvSpPr>
        <p:spPr bwMode="black">
          <a:xfrm>
            <a:off x="971550" y="2133600"/>
            <a:ext cx="30972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БЕЗОПАСНОСТЬ</a:t>
            </a:r>
            <a:endParaRPr lang="en-US" sz="24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26" name="Text Box 48"/>
          <p:cNvSpPr txBox="1">
            <a:spLocks noChangeArrowheads="1"/>
          </p:cNvSpPr>
          <p:nvPr/>
        </p:nvSpPr>
        <p:spPr bwMode="black">
          <a:xfrm>
            <a:off x="5148263" y="2133600"/>
            <a:ext cx="28813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ДОСТУПНОСТЬ</a:t>
            </a:r>
            <a:endParaRPr lang="en-US" sz="24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27" name="Text Box 49"/>
          <p:cNvSpPr txBox="1">
            <a:spLocks noChangeArrowheads="1"/>
          </p:cNvSpPr>
          <p:nvPr/>
        </p:nvSpPr>
        <p:spPr bwMode="black">
          <a:xfrm>
            <a:off x="6084888" y="3357563"/>
            <a:ext cx="30591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НАСЫЩЕННОСТЬ</a:t>
            </a:r>
            <a:endParaRPr lang="en-US" sz="24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28" name="Text Box 50"/>
          <p:cNvSpPr txBox="1">
            <a:spLocks noChangeArrowheads="1"/>
          </p:cNvSpPr>
          <p:nvPr/>
        </p:nvSpPr>
        <p:spPr bwMode="black">
          <a:xfrm>
            <a:off x="0" y="3500438"/>
            <a:ext cx="3059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ВАРИАТИВНОСТЬ</a:t>
            </a:r>
            <a:endParaRPr lang="en-US" sz="24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29" name="Text Box 51"/>
          <p:cNvSpPr txBox="1">
            <a:spLocks noChangeArrowheads="1"/>
          </p:cNvSpPr>
          <p:nvPr/>
        </p:nvSpPr>
        <p:spPr bwMode="black">
          <a:xfrm>
            <a:off x="2195513" y="5445125"/>
            <a:ext cx="4752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ПОЛИФУНКЦИОНАЛЬНОСТЬ</a:t>
            </a:r>
            <a:endParaRPr lang="en-US" sz="24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13328" grpId="0"/>
      <p:bldP spid="133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Речевые центры в группах детского сада</a:t>
            </a:r>
          </a:p>
        </p:txBody>
      </p:sp>
      <p:pic>
        <p:nvPicPr>
          <p:cNvPr id="1640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763" y="2063750"/>
            <a:ext cx="2266950" cy="2663825"/>
          </a:xfrm>
          <a:prstGeom prst="rect">
            <a:avLst/>
          </a:prstGeom>
          <a:noFill/>
          <a:ln w="50800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349500"/>
            <a:ext cx="2400300" cy="3141663"/>
          </a:xfrm>
          <a:prstGeom prst="rect">
            <a:avLst/>
          </a:prstGeom>
          <a:noFill/>
          <a:ln w="50800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640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84538"/>
            <a:ext cx="2314575" cy="2952750"/>
          </a:xfrm>
          <a:prstGeom prst="rect">
            <a:avLst/>
          </a:prstGeom>
          <a:noFill/>
          <a:ln w="50800" algn="ctr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639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437063"/>
            <a:ext cx="1730375" cy="2420937"/>
          </a:xfrm>
          <a:prstGeom prst="rect">
            <a:avLst/>
          </a:prstGeom>
          <a:noFill/>
          <a:ln w="50800" algn="ctr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7018338" y="1539875"/>
            <a:ext cx="2005012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РЕЧЕЦВЕТИК</a:t>
            </a:r>
          </a:p>
        </p:txBody>
      </p:sp>
      <p:sp>
        <p:nvSpPr>
          <p:cNvPr id="14343" name="Text Box 28"/>
          <p:cNvSpPr txBox="1">
            <a:spLocks noChangeArrowheads="1"/>
          </p:cNvSpPr>
          <p:nvPr/>
        </p:nvSpPr>
        <p:spPr bwMode="auto">
          <a:xfrm>
            <a:off x="3924300" y="1541463"/>
            <a:ext cx="2406650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БУДЕМ ГОВОРИТЬ</a:t>
            </a:r>
          </a:p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ПРАВИЛЬНО</a:t>
            </a:r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1995488" y="2770188"/>
            <a:ext cx="1944687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РЕЧЕВИЧОК</a:t>
            </a: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41275" y="3408363"/>
            <a:ext cx="1492250" cy="923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ЗАМОК</a:t>
            </a:r>
          </a:p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 КРАСИВОЙ</a:t>
            </a:r>
          </a:p>
          <a:p>
            <a:pPr algn="ctr"/>
            <a:r>
              <a:rPr lang="ru-RU" sz="1800" b="1" i="1">
                <a:solidFill>
                  <a:srgbClr val="9900FF"/>
                </a:solidFill>
                <a:latin typeface="Times New Roman" pitchFamily="18" charset="0"/>
              </a:rPr>
              <a:t>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Одушевленный персонаж - игрушка</a:t>
            </a:r>
          </a:p>
        </p:txBody>
      </p:sp>
      <p:sp>
        <p:nvSpPr>
          <p:cNvPr id="13314" name="AutoShape 14"/>
          <p:cNvSpPr>
            <a:spLocks noChangeArrowheads="1"/>
          </p:cNvSpPr>
          <p:nvPr/>
        </p:nvSpPr>
        <p:spPr bwMode="auto">
          <a:xfrm>
            <a:off x="395288" y="1484313"/>
            <a:ext cx="4392612" cy="5373687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endParaRPr lang="ru-RU" sz="2400" b="1" i="1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116013" y="2166938"/>
            <a:ext cx="338455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Неотъемлемый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атрибут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речевого уголка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игрушка – 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«одушевленный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персонаж»,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обычная кукла,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itchFamily="18" charset="0"/>
              </a:rPr>
              <a:t>би-ба-бо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марионетка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1678280" cy="1937207"/>
          </a:xfrm>
          <a:prstGeom prst="round2DiagRect">
            <a:avLst>
              <a:gd name="adj1" fmla="val 16667"/>
              <a:gd name="adj2" fmla="val 0"/>
            </a:avLst>
          </a:prstGeom>
          <a:ln w="50800" cmpd="sng" algn="ctr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0072" y="4431998"/>
            <a:ext cx="1261252" cy="1862731"/>
          </a:xfrm>
          <a:prstGeom prst="round2DiagRect">
            <a:avLst>
              <a:gd name="adj1" fmla="val 16667"/>
              <a:gd name="adj2" fmla="val 0"/>
            </a:avLst>
          </a:prstGeom>
          <a:ln w="50800" algn="ctr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80312" y="4431998"/>
            <a:ext cx="1233521" cy="1862731"/>
          </a:xfrm>
          <a:prstGeom prst="round2DiagRect">
            <a:avLst>
              <a:gd name="adj1" fmla="val 16667"/>
              <a:gd name="adj2" fmla="val 0"/>
            </a:avLst>
          </a:prstGeom>
          <a:ln w="50800" algn="ctr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3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val 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8775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 rot="8100000">
            <a:off x="2700338" y="1965325"/>
            <a:ext cx="647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1800" b="1">
                <a:solidFill>
                  <a:srgbClr val="9966FF"/>
                </a:solidFill>
                <a:latin typeface="Times New Roman" pitchFamily="18" charset="0"/>
                <a:hlinkClick r:id="rId3" action="ppaction://hlinksldjump"/>
              </a:rPr>
              <a:t>Фонематический </a:t>
            </a:r>
          </a:p>
          <a:p>
            <a:pPr algn="ctr"/>
            <a:r>
              <a:rPr lang="ru-RU" sz="1800" b="1">
                <a:solidFill>
                  <a:srgbClr val="9966FF"/>
                </a:solidFill>
                <a:latin typeface="Times New Roman" pitchFamily="18" charset="0"/>
                <a:hlinkClick r:id="rId3" action="ppaction://hlinksldjump"/>
              </a:rPr>
              <a:t>слух</a:t>
            </a:r>
            <a:endParaRPr lang="ru-RU" sz="1800" b="1">
              <a:solidFill>
                <a:srgbClr val="9966FF"/>
              </a:solidFill>
              <a:latin typeface="Times New Roman" pitchFamily="18" charset="0"/>
            </a:endParaRPr>
          </a:p>
        </p:txBody>
      </p:sp>
      <p:sp>
        <p:nvSpPr>
          <p:cNvPr id="20483" name="Oval 14"/>
          <p:cNvSpPr>
            <a:spLocks noChangeArrowheads="1"/>
          </p:cNvSpPr>
          <p:nvPr/>
        </p:nvSpPr>
        <p:spPr bwMode="auto">
          <a:xfrm rot="8366738">
            <a:off x="5918200" y="4354512"/>
            <a:ext cx="1003300" cy="1993901"/>
          </a:xfrm>
          <a:prstGeom prst="ellipse">
            <a:avLst/>
          </a:prstGeom>
          <a:solidFill>
            <a:srgbClr val="993366"/>
          </a:solidFill>
          <a:ln w="762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rot="10800000" vert="vert" wrap="none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hlinkClick r:id="rId4" action="ppaction://hlinksldjump"/>
              </a:rPr>
              <a:t>Грамота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20484" name="Oval 13"/>
          <p:cNvSpPr>
            <a:spLocks noChangeArrowheads="1"/>
          </p:cNvSpPr>
          <p:nvPr/>
        </p:nvSpPr>
        <p:spPr bwMode="auto">
          <a:xfrm rot="5400000">
            <a:off x="1963737" y="2976565"/>
            <a:ext cx="914401" cy="1993897"/>
          </a:xfrm>
          <a:prstGeom prst="ellipse">
            <a:avLst/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hlinkClick r:id="rId5" action="ppaction://hlinksldjump"/>
              </a:rPr>
              <a:t>Дыхание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20485" name="Oval 10"/>
          <p:cNvSpPr>
            <a:spLocks noChangeArrowheads="1"/>
          </p:cNvSpPr>
          <p:nvPr/>
        </p:nvSpPr>
        <p:spPr bwMode="auto">
          <a:xfrm rot="5400000">
            <a:off x="6606324" y="3014665"/>
            <a:ext cx="936417" cy="199389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66FF"/>
                </a:solidFill>
                <a:latin typeface="Times New Roman" pitchFamily="18" charset="0"/>
                <a:hlinkClick r:id="rId6" action="ppaction://hlinksldjump"/>
              </a:rPr>
              <a:t>Связная речь</a:t>
            </a:r>
            <a:endParaRPr lang="ru-RU" sz="1800" b="1" dirty="0">
              <a:solidFill>
                <a:srgbClr val="9966FF"/>
              </a:solidFill>
              <a:latin typeface="Times New Roman" pitchFamily="18" charset="0"/>
            </a:endParaRPr>
          </a:p>
        </p:txBody>
      </p:sp>
      <p:sp>
        <p:nvSpPr>
          <p:cNvPr id="20486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305302" y="4860889"/>
            <a:ext cx="914397" cy="198291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vert270" wrap="none" tIns="10800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66FF"/>
                </a:solidFill>
                <a:latin typeface="Times New Roman" pitchFamily="18" charset="0"/>
                <a:hlinkClick r:id="rId3" action="ppaction://hlinksldjump"/>
              </a:rPr>
              <a:t>Лексика</a:t>
            </a:r>
            <a:endParaRPr lang="ru-RU" sz="1800" b="1" dirty="0">
              <a:solidFill>
                <a:srgbClr val="9966FF"/>
              </a:solidFill>
              <a:latin typeface="Times New Roman" pitchFamily="18" charset="0"/>
            </a:endParaRPr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 rot="2700000">
            <a:off x="2633663" y="4338637"/>
            <a:ext cx="914400" cy="19939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hlinkClick r:id="rId8" action="ppaction://hlinksldjump"/>
              </a:rPr>
              <a:t>Грамматика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9900FF"/>
                </a:solidFill>
              </a:rPr>
              <a:t>Направления речевого центра</a:t>
            </a:r>
          </a:p>
        </p:txBody>
      </p:sp>
      <p:sp>
        <p:nvSpPr>
          <p:cNvPr id="20491" name="Oval 4"/>
          <p:cNvSpPr>
            <a:spLocks noChangeArrowheads="1"/>
          </p:cNvSpPr>
          <p:nvPr/>
        </p:nvSpPr>
        <p:spPr bwMode="auto">
          <a:xfrm>
            <a:off x="3492500" y="3141663"/>
            <a:ext cx="2519363" cy="1584325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9900FF"/>
                </a:solidFill>
                <a:latin typeface="Times New Roman" pitchFamily="18" charset="0"/>
              </a:rPr>
              <a:t>РЕЧЕВОЙ </a:t>
            </a:r>
          </a:p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9900FF"/>
                </a:solidFill>
                <a:latin typeface="Times New Roman" pitchFamily="18" charset="0"/>
              </a:rPr>
              <a:t>ЦЕНТР</a:t>
            </a:r>
            <a:endParaRPr lang="ru-RU" sz="2400" b="1" i="1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4200525" y="1027113"/>
            <a:ext cx="1008063" cy="2065337"/>
          </a:xfrm>
          <a:prstGeom prst="ellipse">
            <a:avLst/>
          </a:prstGeom>
          <a:solidFill>
            <a:srgbClr val="FF3399"/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+mn-lt"/>
                <a:hlinkClick r:id="rId9" action="ppaction://hlinksldjump"/>
              </a:rPr>
              <a:t>Звукопроизношение</a:t>
            </a:r>
            <a:endParaRPr lang="ru-RU" sz="1600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5382" name="Oval 32"/>
          <p:cNvGrpSpPr>
            <a:grpSpLocks/>
          </p:cNvGrpSpPr>
          <p:nvPr/>
        </p:nvGrpSpPr>
        <p:grpSpPr bwMode="auto">
          <a:xfrm>
            <a:off x="5651500" y="1700213"/>
            <a:ext cx="1651000" cy="1811337"/>
            <a:chOff x="3468" y="1125"/>
            <a:chExt cx="1040" cy="1141"/>
          </a:xfrm>
        </p:grpSpPr>
        <p:pic>
          <p:nvPicPr>
            <p:cNvPr id="15384" name="Oval 32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68" y="1125"/>
              <a:ext cx="1040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23"/>
            <p:cNvSpPr txBox="1">
              <a:spLocks noChangeArrowheads="1"/>
            </p:cNvSpPr>
            <p:nvPr/>
          </p:nvSpPr>
          <p:spPr bwMode="auto">
            <a:xfrm rot="-2956075">
              <a:off x="3528" y="1472"/>
              <a:ext cx="925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800" b="1">
                <a:latin typeface="Times New Roman" pitchFamily="18" charset="0"/>
              </a:endParaRPr>
            </a:p>
          </p:txBody>
        </p:sp>
      </p:grpSp>
      <p:sp>
        <p:nvSpPr>
          <p:cNvPr id="15383" name="TextBox 1"/>
          <p:cNvSpPr txBox="1">
            <a:spLocks noChangeArrowheads="1"/>
          </p:cNvSpPr>
          <p:nvPr/>
        </p:nvSpPr>
        <p:spPr bwMode="auto">
          <a:xfrm rot="-3002103">
            <a:off x="5630863" y="2227263"/>
            <a:ext cx="154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hlinkClick r:id="rId11" action="ppaction://hlinksldjump"/>
              </a:rPr>
              <a:t>Мелкая моторика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8063"/>
          </a:xfrm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9900FF"/>
                </a:solidFill>
              </a:rPr>
              <a:t/>
            </a:r>
            <a:br>
              <a:rPr lang="ru-RU" sz="3200" i="1" dirty="0" smtClean="0">
                <a:solidFill>
                  <a:srgbClr val="9900FF"/>
                </a:solidFill>
              </a:rPr>
            </a:br>
            <a:r>
              <a:rPr lang="ru-RU" sz="3200" i="1" dirty="0" smtClean="0">
                <a:solidFill>
                  <a:srgbClr val="9900FF"/>
                </a:solidFill>
              </a:rPr>
              <a:t>Мелкая моторика </a:t>
            </a:r>
            <a:br>
              <a:rPr lang="ru-RU" sz="3200" i="1" dirty="0" smtClean="0">
                <a:solidFill>
                  <a:srgbClr val="9900FF"/>
                </a:solidFill>
              </a:rPr>
            </a:br>
            <a:endParaRPr lang="ru-RU" sz="3200" i="1" dirty="0" smtClean="0">
              <a:solidFill>
                <a:srgbClr val="9900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38227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Шнуровки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Домик с замочками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err="1" smtClean="0">
                <a:solidFill>
                  <a:srgbClr val="9900FF"/>
                </a:solidFill>
                <a:effectLst/>
              </a:rPr>
              <a:t>Су-Джок</a:t>
            </a:r>
            <a:endParaRPr lang="ru-RU" sz="2400" b="1" i="1" dirty="0" smtClean="0">
              <a:solidFill>
                <a:srgbClr val="9900FF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Массажные валики, мячики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Прищепки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Трафареты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Пальчиковые игры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Песочные игры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9900FF"/>
                </a:solidFill>
                <a:effectLst/>
              </a:rPr>
              <a:t>Различные материалы для выкладывания фигур, узоров, орнаментов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99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9900FF"/>
              </a:solidFill>
            </a:endParaRP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2232025" cy="16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1187450" y="4941888"/>
            <a:ext cx="2447925" cy="149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393" name="Picture 8" descr="20170421_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3457575" cy="11557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30725"/>
          </a:xfrm>
          <a:noFill/>
        </p:spPr>
        <p:txBody>
          <a:bodyPr/>
          <a:lstStyle/>
          <a:p>
            <a:r>
              <a:rPr lang="ru-RU" sz="2400" b="1" i="1" dirty="0" smtClean="0">
                <a:solidFill>
                  <a:srgbClr val="9900FF"/>
                </a:solidFill>
                <a:effectLst/>
              </a:rPr>
              <a:t>Цель – развитие координации движений кистей и пальцев рук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9900"/>
          </a:solidFill>
          <a:ln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200" i="1" smtClean="0">
                <a:solidFill>
                  <a:srgbClr val="9900FF"/>
                </a:solidFill>
                <a:latin typeface="Arial" charset="0"/>
              </a:rPr>
              <a:t/>
            </a:r>
            <a:br>
              <a:rPr lang="ru-RU" sz="3200" i="1" smtClean="0">
                <a:solidFill>
                  <a:srgbClr val="9900FF"/>
                </a:solidFill>
                <a:latin typeface="Arial" charset="0"/>
              </a:rPr>
            </a:br>
            <a:r>
              <a:rPr lang="ru-RU" sz="3200" i="1" smtClean="0">
                <a:solidFill>
                  <a:srgbClr val="9900FF"/>
                </a:solidFill>
                <a:latin typeface="Arial" charset="0"/>
              </a:rPr>
              <a:t>«Пальчиковые шаги»</a:t>
            </a:r>
            <a:r>
              <a:rPr lang="ru-RU" sz="3200" i="1" smtClean="0">
                <a:solidFill>
                  <a:srgbClr val="9900FF"/>
                </a:solidFill>
              </a:rPr>
              <a:t/>
            </a:r>
            <a:br>
              <a:rPr lang="ru-RU" sz="3200" i="1" smtClean="0">
                <a:solidFill>
                  <a:srgbClr val="9900FF"/>
                </a:solidFill>
              </a:rPr>
            </a:br>
            <a:endParaRPr lang="ru-RU" sz="3200" i="1" smtClean="0">
              <a:solidFill>
                <a:srgbClr val="9900FF"/>
              </a:solidFill>
            </a:endParaRPr>
          </a:p>
        </p:txBody>
      </p:sp>
      <p:pic>
        <p:nvPicPr>
          <p:cNvPr id="17411" name="Picture 7" descr="20170421_00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95288" y="2565400"/>
            <a:ext cx="2808287" cy="16256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7412" name="Picture 9" descr="1990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76475"/>
            <a:ext cx="2684463" cy="36734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7418" name="Picture 10" descr="13492195_82489nothumb650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2051050" y="4652963"/>
            <a:ext cx="2836863" cy="18923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FFFFFF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5_Клен 10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FFFFFF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4136</TotalTime>
  <Words>441</Words>
  <Application>Microsoft Office PowerPoint</Application>
  <PresentationFormat>Экран (4:3)</PresentationFormat>
  <Paragraphs>125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Клен</vt:lpstr>
      <vt:lpstr>Организация развивающей предметно - пространственной  среды (речевого центра) в условиях реализации ФГОС ДО</vt:lpstr>
      <vt:lpstr>Актуальность проблемы</vt:lpstr>
      <vt:lpstr>Мы играем – речь развиваем</vt:lpstr>
      <vt:lpstr>Требования ФГОС ДО к речевым центрам </vt:lpstr>
      <vt:lpstr>Речевые центры в группах детского сада</vt:lpstr>
      <vt:lpstr>Одушевленный персонаж - игрушка</vt:lpstr>
      <vt:lpstr>Направления речевого центра</vt:lpstr>
      <vt:lpstr> Мелкая моторика  </vt:lpstr>
      <vt:lpstr> «Пальчиковые шаги» </vt:lpstr>
      <vt:lpstr>Речевое дыхание «Дышим правильно – говорим легко»</vt:lpstr>
      <vt:lpstr>Слайд 11</vt:lpstr>
      <vt:lpstr>Фонематическое восприятие</vt:lpstr>
      <vt:lpstr>Звукопроизношение</vt:lpstr>
      <vt:lpstr>Лексика </vt:lpstr>
      <vt:lpstr>Игры - ходилки</vt:lpstr>
      <vt:lpstr>Грамматика</vt:lpstr>
      <vt:lpstr>Связная речь</vt:lpstr>
      <vt:lpstr>Подготовка к обучению грамоте </vt:lpstr>
      <vt:lpstr>Лепбук «Говорим правильно»</vt:lpstr>
      <vt:lpstr>Сенсорная комната</vt:lpstr>
      <vt:lpstr>Куда уходит детство? Туда, где оно играет</vt:lpstr>
      <vt:lpstr> Приглашаем к сотрудничеству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</dc:creator>
  <cp:lastModifiedBy>Admin</cp:lastModifiedBy>
  <cp:revision>334</cp:revision>
  <dcterms:created xsi:type="dcterms:W3CDTF">2017-03-03T11:42:14Z</dcterms:created>
  <dcterms:modified xsi:type="dcterms:W3CDTF">2017-04-26T13:53:29Z</dcterms:modified>
</cp:coreProperties>
</file>